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4" r:id="rId4"/>
    <p:sldId id="260" r:id="rId5"/>
    <p:sldId id="262" r:id="rId6"/>
    <p:sldId id="261" r:id="rId7"/>
    <p:sldId id="259" r:id="rId8"/>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6" d="100"/>
          <a:sy n="76" d="100"/>
        </p:scale>
        <p:origin x="3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2023/6/12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96538440"/>
              </p:ext>
            </p:extLst>
          </p:nvPr>
        </p:nvGraphicFramePr>
        <p:xfrm>
          <a:off x="75181" y="338557"/>
          <a:ext cx="6707638" cy="946524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5211501">
                  <a:extLst>
                    <a:ext uri="{9D8B030D-6E8A-4147-A177-3AD203B41FA5}">
                      <a16:colId xmlns:a16="http://schemas.microsoft.com/office/drawing/2014/main" val="1984494452"/>
                    </a:ext>
                  </a:extLst>
                </a:gridCol>
              </a:tblGrid>
              <a:tr h="606527">
                <a:tc rowSpan="5">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a:txBody>
                    <a:bodyPr/>
                    <a:lstStyle/>
                    <a:p>
                      <a:r>
                        <a:rPr kumimoji="1" lang="ja-JP" altLang="en-US" sz="11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100" dirty="0"/>
                    </a:p>
                  </a:txBody>
                  <a:tcPr marL="36000" marR="36000" marT="36000" marB="36000" anchor="ct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a:txBody>
                    <a:bodyPr/>
                    <a:lstStyle/>
                    <a:p>
                      <a:r>
                        <a:rPr kumimoji="1" lang="ja-JP" altLang="en-US" sz="1100" dirty="0" smtClean="0"/>
                        <a:t>この計画で示す防火管理業務を行う範囲は、建物全体の責任を持つものとする。</a:t>
                      </a:r>
                      <a:endParaRPr kumimoji="1" lang="en-US" altLang="ja-JP" sz="1100" dirty="0" smtClean="0"/>
                    </a:p>
                    <a:p>
                      <a:r>
                        <a:rPr kumimoji="1" lang="ja-JP" altLang="en-US" sz="1100" dirty="0" smtClean="0"/>
                        <a:t>ただし、各事業所等が占有する部分については管理権原者と各事業所等が連携、協力することにより、責任を果たすものとする。</a:t>
                      </a:r>
                      <a:endParaRPr kumimoji="1" lang="en-US" altLang="ja-JP" sz="1100" dirty="0" smtClean="0"/>
                    </a:p>
                  </a:txBody>
                  <a:tcPr marL="36000" marR="36000" marT="36000" marB="36000" anchor="ct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r>
                        <a:rPr kumimoji="1" lang="ja-JP" altLang="en-US" sz="1100" dirty="0" smtClean="0"/>
                        <a:t>管理権原者は各賃貸部分を含め、建物全体の防火に関する権限を有するとともに、</a:t>
                      </a:r>
                      <a:r>
                        <a:rPr kumimoji="1" lang="en-US" altLang="ja-JP" sz="1100" dirty="0" smtClean="0"/>
                        <a:t> </a:t>
                      </a:r>
                      <a:r>
                        <a:rPr kumimoji="1" lang="ja-JP" altLang="en-US" sz="1100" dirty="0" smtClean="0"/>
                        <a:t>管理権原者又は管理権原者が選任した防火管理者は、防火管理上、必要な時に各事業所等に立ち入ることができる。また、管理権原者又は管理権原者が選任した防火管理者は、各賃借人に対する防火に係る指示権限を有すこととする。</a:t>
                      </a:r>
                      <a:endParaRPr kumimoji="1" lang="ja-JP" altLang="en-US" sz="1100" dirty="0"/>
                    </a:p>
                  </a:txBody>
                  <a:tcPr marL="36000" marR="36000" marT="36000" marB="36000" anchor="ct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r>
                        <a:rPr kumimoji="1" lang="ja-JP" altLang="en-US" sz="1100" dirty="0" smtClean="0"/>
                        <a:t>防火管理者はこの計画の作成及び実行に関する全ての権限を持ち業務を行うとともに、管理権原者が選任する各事業所等における防火責任者、火元責任者等と協力し、防火管理者としての責務を果たすものとする。</a:t>
                      </a:r>
                      <a:endParaRPr kumimoji="1" lang="ja-JP" altLang="en-US" sz="1100" dirty="0"/>
                    </a:p>
                  </a:txBody>
                  <a:tcPr marL="36000" marR="36000" marT="36000" marB="36000" anchor="ctr"/>
                </a:tc>
                <a:extLst>
                  <a:ext uri="{0D108BD9-81ED-4DB2-BD59-A6C34878D82A}">
                    <a16:rowId xmlns:a16="http://schemas.microsoft.com/office/drawing/2014/main" val="2563147027"/>
                  </a:ext>
                </a:extLst>
              </a:tr>
              <a:tr h="331299">
                <a:tc vMerge="1">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各事業所等</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t>各事業所等は専有部分の防火管理について、防火責任者が防火管理者を補佐するとともに、その監督を受けて、火元責任者等に指示を与えること等により防火管理上必要な業務を遂行しなければならない。</a:t>
                      </a:r>
                      <a:endParaRPr kumimoji="1" lang="ja-JP" altLang="en-US" sz="1100" dirty="0"/>
                    </a:p>
                  </a:txBody>
                  <a:tcPr marL="36000" marR="36000" marT="36000" marB="36000" anchor="ctr"/>
                </a:tc>
                <a:extLst>
                  <a:ext uri="{0D108BD9-81ED-4DB2-BD59-A6C34878D82A}">
                    <a16:rowId xmlns:a16="http://schemas.microsoft.com/office/drawing/2014/main" val="2277014731"/>
                  </a:ext>
                </a:extLst>
              </a:tr>
              <a:tr h="331299">
                <a:tc rowSpan="3">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endParaRPr kumimoji="1" lang="ja-JP" altLang="en-US" sz="1100" dirty="0"/>
                    </a:p>
                  </a:txBody>
                  <a:tcPr marL="36000" marR="36000" marT="36000" marB="36000" anchor="ctr"/>
                </a:tc>
                <a:extLst>
                  <a:ext uri="{0D108BD9-81ED-4DB2-BD59-A6C34878D82A}">
                    <a16:rowId xmlns:a16="http://schemas.microsoft.com/office/drawing/2014/main" val="376176766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建物用途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smtClean="0">
                          <a:latin typeface="+mn-ea"/>
                          <a:ea typeface="+mn-ea"/>
                        </a:rPr>
                        <a:t>□福祉施設</a:t>
                      </a:r>
                      <a:r>
                        <a:rPr kumimoji="1" lang="ja-JP" altLang="en-US" sz="1100" dirty="0" smtClean="0">
                          <a:latin typeface="+mn-ea"/>
                          <a:ea typeface="+mn-ea"/>
                        </a:rPr>
                        <a:t>等　□駐車場　□複合用途　□その他（　　　　　　　　　　　　）　</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l"/>
                      <a:r>
                        <a:rPr kumimoji="1" lang="ja-JP" altLang="en-US" sz="1100" dirty="0" smtClean="0">
                          <a:latin typeface="+mn-ea"/>
                          <a:ea typeface="+mn-ea"/>
                        </a:rPr>
                        <a:t>　客　　　人　　従業員　　　人　　その他　　　人　　計　　　人</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885586121"/>
                  </a:ext>
                </a:extLst>
              </a:tr>
              <a:tr h="1621119">
                <a:tc rowSpan="4">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防火管理者は、報告または届け出た書類等の写しその他防火管理業務に必要な書類等を防火管理維持台帳に一括して編纂し、保管する。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防火管理者、防火責任等は利用者等に次の事項を順守させる。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防火責任者は、増築、改築、模様替え等の工事を行うときは、管理権原者又は防火管理者に報告し、必要な指示を求める。</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2">
                  <a:txBody>
                    <a:bodyPr/>
                    <a:lstStyle/>
                    <a:p>
                      <a:pPr algn="l"/>
                      <a:r>
                        <a:rPr kumimoji="1" lang="ja-JP" altLang="en-US" sz="1100" dirty="0" smtClean="0">
                          <a:latin typeface="+mn-ea"/>
                          <a:ea typeface="+mn-ea"/>
                        </a:rPr>
                        <a:t>　防火管理者、防火責任者等は工事人に対して次の事項を遵守させる。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消防計画（単一権原とする）</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73417255"/>
              </p:ext>
            </p:extLst>
          </p:nvPr>
        </p:nvGraphicFramePr>
        <p:xfrm>
          <a:off x="66747" y="79922"/>
          <a:ext cx="6724506" cy="950857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806358">
                  <a:extLst>
                    <a:ext uri="{9D8B030D-6E8A-4147-A177-3AD203B41FA5}">
                      <a16:colId xmlns:a16="http://schemas.microsoft.com/office/drawing/2014/main" val="2121565811"/>
                    </a:ext>
                  </a:extLst>
                </a:gridCol>
                <a:gridCol w="806358">
                  <a:extLst>
                    <a:ext uri="{9D8B030D-6E8A-4147-A177-3AD203B41FA5}">
                      <a16:colId xmlns:a16="http://schemas.microsoft.com/office/drawing/2014/main" val="1442764992"/>
                    </a:ext>
                  </a:extLst>
                </a:gridCol>
                <a:gridCol w="225331">
                  <a:extLst>
                    <a:ext uri="{9D8B030D-6E8A-4147-A177-3AD203B41FA5}">
                      <a16:colId xmlns:a16="http://schemas.microsoft.com/office/drawing/2014/main" val="1416249555"/>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1184128">
                <a:tc>
                  <a:txBody>
                    <a:bodyPr/>
                    <a:lstStyle/>
                    <a:p>
                      <a:pPr algn="ctr"/>
                      <a:r>
                        <a:rPr kumimoji="1" lang="ja-JP" altLang="en-US" sz="1100" dirty="0" smtClean="0">
                          <a:latin typeface="+mn-ea"/>
                          <a:ea typeface="+mn-ea"/>
                        </a:rPr>
                        <a:t>防火管理業務</a:t>
                      </a: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放火防止対策</a:t>
                      </a:r>
                    </a:p>
                  </a:txBody>
                  <a:tcPr marL="36000" marR="36000" marT="36000" marB="36000" vert="eaVert" anchor="ctr"/>
                </a:tc>
                <a:tc gridSpan="8">
                  <a:txBody>
                    <a:bodyPr/>
                    <a:lstStyle/>
                    <a:p>
                      <a:r>
                        <a:rPr kumimoji="1" lang="ja-JP" altLang="en-US" sz="1100" dirty="0" smtClean="0">
                          <a:latin typeface="+mn-ea"/>
                          <a:ea typeface="+mn-ea"/>
                        </a:rPr>
                        <a:t>　次の事項に留意し、放火防止対策を講じる。</a:t>
                      </a:r>
                    </a:p>
                    <a:p>
                      <a:r>
                        <a:rPr kumimoji="1" lang="ja-JP" altLang="en-US" sz="1100" dirty="0" smtClean="0">
                          <a:latin typeface="+mn-ea"/>
                          <a:ea typeface="+mn-ea"/>
                        </a:rPr>
                        <a:t>１　建物の外周部及び敷地内にはダンボール等の可燃物を放置しない。</a:t>
                      </a:r>
                    </a:p>
                    <a:p>
                      <a:r>
                        <a:rPr kumimoji="1" lang="ja-JP" altLang="en-US" sz="1100" dirty="0" smtClean="0">
                          <a:latin typeface="+mn-ea"/>
                          <a:ea typeface="+mn-ea"/>
                        </a:rPr>
                        <a:t>２　物置及び倉庫等の施錠を励行する。</a:t>
                      </a:r>
                    </a:p>
                    <a:p>
                      <a:r>
                        <a:rPr kumimoji="1" lang="ja-JP" altLang="en-US" sz="1100" dirty="0" smtClean="0">
                          <a:latin typeface="+mn-ea"/>
                          <a:ea typeface="+mn-ea"/>
                        </a:rPr>
                        <a:t>３　終業時には、火気及び施錠の確認を行う。</a:t>
                      </a:r>
                    </a:p>
                    <a:p>
                      <a:r>
                        <a:rPr kumimoji="1" lang="ja-JP" altLang="en-US" sz="1100" dirty="0" smtClean="0">
                          <a:latin typeface="+mn-ea"/>
                          <a:ea typeface="+mn-ea"/>
                        </a:rPr>
                        <a:t>４　挙動不審者を見かけたら、防火管理者に報告する。</a:t>
                      </a:r>
                    </a:p>
                    <a:p>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35386897"/>
                  </a:ext>
                </a:extLst>
              </a:tr>
              <a:tr h="631614">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防火管理者（防火責任者等防火管理者が指名する者）は、日常、下表の点検対象について自主点検を実施する。また、自主点検記録表（別表１）にその結果を記録する。</a:t>
                      </a:r>
                      <a:endParaRPr kumimoji="1" lang="en-US" altLang="ja-JP" sz="1100" dirty="0" smtClean="0">
                        <a:latin typeface="+mn-ea"/>
                        <a:ea typeface="+mn-ea"/>
                      </a:endParaRPr>
                    </a:p>
                    <a:p>
                      <a:r>
                        <a:rPr kumimoji="1" lang="ja-JP" altLang="en-US" sz="1100" dirty="0" smtClean="0">
                          <a:latin typeface="+mn-ea"/>
                          <a:ea typeface="+mn-ea"/>
                        </a:rPr>
                        <a:t>　防火管理者は、不備欠陥等については改修計画を樹立し、早期に改修する。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74374">
                <a:tc vMerge="1">
                  <a:txBody>
                    <a:bodyPr/>
                    <a:lstStyle/>
                    <a:p>
                      <a:endParaRPr kumimoji="1" lang="ja-JP" altLang="en-US" sz="1200" dirty="0"/>
                    </a:p>
                  </a:txBody>
                  <a:tcPr/>
                </a:tc>
                <a:tc vMerge="1">
                  <a:txBody>
                    <a:bodyPr/>
                    <a:lstStyle/>
                    <a:p>
                      <a:endParaRPr kumimoji="1" lang="ja-JP" altLang="en-US" sz="1200" dirty="0"/>
                    </a:p>
                  </a:txBody>
                  <a:tcPr/>
                </a:tc>
                <a:tc rowSpan="3" gridSpan="2">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gridSpan="3">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74374">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74374">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632417">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74374">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74374">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74374">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所在地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74374">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184128">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防火管理者、防火責任者等は、従業員、新入社員、パート等に対して防災教育を実施する。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64027">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毎年</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31614">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各事業等の防火責任者、火元責任者、その他従業員も訓練に参加することとする。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74374">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74374">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395500">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815785">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　　委託</a:t>
                      </a:r>
                      <a:r>
                        <a:rPr kumimoji="1" lang="ja-JP" altLang="en-US" sz="1100" dirty="0" smtClean="0">
                          <a:latin typeface="+mn-ea"/>
                          <a:ea typeface="+mn-ea"/>
                        </a:rPr>
                        <a:t>方式及び受託者が行う防火管理業務の範囲と方法は、別表３のとおりとする。</a:t>
                      </a:r>
                    </a:p>
                    <a:p>
                      <a:r>
                        <a:rPr kumimoji="1" lang="ja-JP" altLang="en-US" sz="1100" dirty="0" smtClean="0">
                          <a:latin typeface="+mn-ea"/>
                          <a:ea typeface="+mn-ea"/>
                        </a:rPr>
                        <a:t>　　委託</a:t>
                      </a:r>
                      <a:r>
                        <a:rPr kumimoji="1" lang="ja-JP" altLang="en-US" sz="1100" dirty="0" smtClean="0">
                          <a:latin typeface="+mn-ea"/>
                          <a:ea typeface="+mn-ea"/>
                        </a:rPr>
                        <a:t>を受けて防火管理業務に従事するものは、管理権原者、防火管理者</a:t>
                      </a:r>
                      <a:r>
                        <a:rPr kumimoji="1" lang="ja-JP" altLang="en-US" sz="1100" dirty="0" smtClean="0">
                          <a:latin typeface="+mn-ea"/>
                          <a:ea typeface="+mn-ea"/>
                        </a:rPr>
                        <a:t>、</a:t>
                      </a:r>
                      <a:endParaRPr kumimoji="1" lang="en-US" altLang="ja-JP" sz="1100" dirty="0" smtClean="0">
                        <a:latin typeface="+mn-ea"/>
                        <a:ea typeface="+mn-ea"/>
                      </a:endParaRPr>
                    </a:p>
                    <a:p>
                      <a:r>
                        <a:rPr kumimoji="1" lang="ja-JP" altLang="en-US" sz="1100" smtClean="0">
                          <a:latin typeface="+mn-ea"/>
                          <a:ea typeface="+mn-ea"/>
                        </a:rPr>
                        <a:t>　自衛</a:t>
                      </a:r>
                      <a:r>
                        <a:rPr kumimoji="1" lang="ja-JP" altLang="en-US" sz="1100" dirty="0" smtClean="0">
                          <a:latin typeface="+mn-ea"/>
                          <a:ea typeface="+mn-ea"/>
                        </a:rPr>
                        <a:t>消防</a:t>
                      </a:r>
                      <a:r>
                        <a:rPr kumimoji="1" lang="ja-JP" altLang="en-US" sz="1100" smtClean="0">
                          <a:latin typeface="+mn-ea"/>
                          <a:ea typeface="+mn-ea"/>
                        </a:rPr>
                        <a:t>隊長</a:t>
                      </a:r>
                      <a:r>
                        <a:rPr kumimoji="1" lang="ja-JP" altLang="en-US" sz="1100" smtClean="0">
                          <a:latin typeface="+mn-ea"/>
                          <a:ea typeface="+mn-ea"/>
                        </a:rPr>
                        <a:t>等</a:t>
                      </a:r>
                      <a:r>
                        <a:rPr kumimoji="1" lang="ja-JP" altLang="en-US" sz="1100" dirty="0" smtClean="0">
                          <a:latin typeface="+mn-ea"/>
                          <a:ea typeface="+mn-ea"/>
                        </a:rPr>
                        <a:t>　の</a:t>
                      </a:r>
                      <a:r>
                        <a:rPr kumimoji="1" lang="ja-JP" altLang="en-US" sz="1100" dirty="0" smtClean="0">
                          <a:latin typeface="+mn-ea"/>
                          <a:ea typeface="+mn-ea"/>
                        </a:rPr>
                        <a:t>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bl>
          </a:graphicData>
        </a:graphic>
      </p:graphicFrame>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69702" y="95299"/>
          <a:ext cx="6724506" cy="8056846"/>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1166358">
                  <a:extLst>
                    <a:ext uri="{9D8B030D-6E8A-4147-A177-3AD203B41FA5}">
                      <a16:colId xmlns:a16="http://schemas.microsoft.com/office/drawing/2014/main" val="1166674879"/>
                    </a:ext>
                  </a:extLst>
                </a:gridCol>
                <a:gridCol w="4838148">
                  <a:extLst>
                    <a:ext uri="{9D8B030D-6E8A-4147-A177-3AD203B41FA5}">
                      <a16:colId xmlns:a16="http://schemas.microsoft.com/office/drawing/2014/main" val="1442764992"/>
                    </a:ext>
                  </a:extLst>
                </a:gridCol>
              </a:tblGrid>
              <a:tr h="592297">
                <a:tc rowSpan="5">
                  <a:txBody>
                    <a:bodyPr/>
                    <a:lstStyle/>
                    <a:p>
                      <a:pPr algn="ctr"/>
                      <a:r>
                        <a:rPr kumimoji="1" lang="ja-JP" altLang="en-US" sz="1100" dirty="0" smtClean="0">
                          <a:latin typeface="+mn-ea"/>
                          <a:ea typeface="+mn-ea"/>
                        </a:rPr>
                        <a:t>南海トラフ地震防災対策計画・南海トラフ地震防災規程</a:t>
                      </a:r>
                      <a:endParaRPr kumimoji="1" lang="en-US" altLang="ja-JP" sz="1100" dirty="0" smtClean="0">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南海トラフ地震等大規模地震（以下「大規模地震」という。）が発生した場合における</a:t>
                      </a:r>
                      <a:endParaRPr kumimoji="1" lang="en-US" altLang="ja-JP" sz="1100" dirty="0" smtClean="0">
                        <a:latin typeface="+mn-ea"/>
                        <a:ea typeface="+mn-ea"/>
                      </a:endParaRPr>
                    </a:p>
                    <a:p>
                      <a:r>
                        <a:rPr kumimoji="1" lang="ja-JP" altLang="en-US" sz="1100" dirty="0" smtClean="0">
                          <a:latin typeface="+mn-ea"/>
                          <a:ea typeface="+mn-ea"/>
                        </a:rPr>
                        <a:t>防災に関する業務を行う者は、別表２に規定する自衛消防隊とする。</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234120800"/>
                  </a:ext>
                </a:extLst>
              </a:tr>
              <a:tr h="1659573">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extLst>
                  <a:ext uri="{0D108BD9-81ED-4DB2-BD59-A6C34878D82A}">
                    <a16:rowId xmlns:a16="http://schemas.microsoft.com/office/drawing/2014/main" val="1376639039"/>
                  </a:ext>
                </a:extLst>
              </a:tr>
              <a:tr h="104744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自衛消防隊長から避難誘導開始の指示を受けたときは、顧客等を</a:t>
                      </a:r>
                      <a:endParaRPr kumimoji="1" lang="en-US" altLang="ja-JP" sz="1100" dirty="0" smtClean="0">
                        <a:latin typeface="+mn-ea"/>
                        <a:ea typeface="+mn-ea"/>
                      </a:endParaRPr>
                    </a:p>
                    <a:p>
                      <a:pPr algn="l"/>
                      <a:r>
                        <a:rPr kumimoji="1" lang="ja-JP" altLang="en-US" sz="1100" dirty="0" smtClean="0">
                          <a:latin typeface="+mn-ea"/>
                          <a:ea typeface="+mn-ea"/>
                        </a:rPr>
                        <a:t>　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extLst>
                  <a:ext uri="{0D108BD9-81ED-4DB2-BD59-A6C34878D82A}">
                    <a16:rowId xmlns:a16="http://schemas.microsoft.com/office/drawing/2014/main" val="418840287"/>
                  </a:ext>
                </a:extLst>
              </a:tr>
              <a:tr h="772248">
                <a:tc vMerge="1">
                  <a:txBody>
                    <a:bodyPr/>
                    <a:lstStyle/>
                    <a:p>
                      <a:endParaRPr kumimoji="1" lang="ja-JP" altLang="en-US"/>
                    </a:p>
                  </a:txBody>
                  <a:tcPr/>
                </a:tc>
                <a:tc>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a:t>
                      </a:r>
                    </a:p>
                    <a:p>
                      <a:pPr algn="l"/>
                      <a:r>
                        <a:rPr kumimoji="1" lang="ja-JP" altLang="en-US" sz="1100" dirty="0" smtClean="0">
                          <a:latin typeface="+mn-ea"/>
                          <a:ea typeface="+mn-ea"/>
                        </a:rPr>
                        <a:t>３　その他前各号を統合した総合防災訓練</a:t>
                      </a:r>
                    </a:p>
                  </a:txBody>
                  <a:tcPr marL="36000" marR="36000" marT="36000" marB="36000" anchor="ctr"/>
                </a:tc>
                <a:tc hMerge="1">
                  <a:txBody>
                    <a:bodyPr/>
                    <a:lstStyle/>
                    <a:p>
                      <a:endParaRPr kumimoji="1" lang="ja-JP" altLang="en-US" sz="1100" dirty="0"/>
                    </a:p>
                  </a:txBody>
                  <a:tcPr anchor="ctr"/>
                </a:tc>
                <a:extLst>
                  <a:ext uri="{0D108BD9-81ED-4DB2-BD59-A6C34878D82A}">
                    <a16:rowId xmlns:a16="http://schemas.microsoft.com/office/drawing/2014/main" val="2681167041"/>
                  </a:ext>
                </a:extLst>
              </a:tr>
              <a:tr h="1992643">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大規模地震に伴い発生すると予想される地震動及び津波に関する知識</a:t>
                      </a:r>
                    </a:p>
                    <a:p>
                      <a:pPr algn="l"/>
                      <a:r>
                        <a:rPr kumimoji="1" lang="ja-JP" altLang="en-US" sz="1100" dirty="0" smtClean="0">
                          <a:latin typeface="+mn-ea"/>
                          <a:ea typeface="+mn-ea"/>
                        </a:rPr>
                        <a:t>２　地震及び津波に関する一般的な知識</a:t>
                      </a:r>
                    </a:p>
                    <a:p>
                      <a:pPr algn="l"/>
                      <a:r>
                        <a:rPr kumimoji="1" lang="ja-JP" altLang="en-US" sz="1100" dirty="0" smtClean="0">
                          <a:latin typeface="+mn-ea"/>
                          <a:ea typeface="+mn-ea"/>
                        </a:rPr>
                        <a:t>３　大規模地震が発生した場合に具体的にとるべき行動に関する知識</a:t>
                      </a:r>
                    </a:p>
                    <a:p>
                      <a:pPr algn="l"/>
                      <a:r>
                        <a:rPr kumimoji="1" lang="ja-JP" altLang="en-US" sz="1100" dirty="0" smtClean="0">
                          <a:latin typeface="+mn-ea"/>
                          <a:ea typeface="+mn-ea"/>
                        </a:rPr>
                        <a:t>４　大規模地震が発生した場合に従業員等が果たすべき役割</a:t>
                      </a:r>
                    </a:p>
                    <a:p>
                      <a:pPr algn="l"/>
                      <a:r>
                        <a:rPr kumimoji="1" lang="ja-JP" altLang="en-US" sz="1100" dirty="0" smtClean="0">
                          <a:latin typeface="+mn-ea"/>
                          <a:ea typeface="+mn-ea"/>
                        </a:rPr>
                        <a:t>５　在館者に対する日常的な広報は、次によるものとする。</a:t>
                      </a:r>
                    </a:p>
                    <a:p>
                      <a:pPr algn="l"/>
                      <a:r>
                        <a:rPr kumimoji="1" lang="ja-JP" altLang="en-US" sz="1100" baseline="0" dirty="0" smtClean="0">
                          <a:latin typeface="+mn-ea"/>
                          <a:ea typeface="+mn-ea"/>
                        </a:rPr>
                        <a:t> </a:t>
                      </a:r>
                      <a:r>
                        <a:rPr kumimoji="1" lang="en-US" altLang="ja-JP" sz="1100" dirty="0" smtClean="0">
                          <a:latin typeface="+mn-ea"/>
                          <a:ea typeface="+mn-ea"/>
                        </a:rPr>
                        <a:t>(1)</a:t>
                      </a:r>
                      <a:r>
                        <a:rPr kumimoji="1" lang="ja-JP" altLang="en-US" sz="1100" dirty="0" smtClean="0">
                          <a:latin typeface="+mn-ea"/>
                          <a:ea typeface="+mn-ea"/>
                        </a:rPr>
                        <a:t>　大規模地震が発生した場合に出火防止、在館者同士が協力して行う救助活動、</a:t>
                      </a:r>
                      <a:r>
                        <a:rPr kumimoji="1" lang="en-US" altLang="ja-JP" sz="1100" baseline="0" dirty="0" smtClean="0">
                          <a:latin typeface="+mn-ea"/>
                          <a:ea typeface="+mn-ea"/>
                        </a:rPr>
                        <a:t> </a:t>
                      </a:r>
                    </a:p>
                    <a:p>
                      <a:pPr algn="l"/>
                      <a:r>
                        <a:rPr kumimoji="1" lang="en-US" altLang="ja-JP" sz="1100" baseline="0" dirty="0" smtClean="0">
                          <a:latin typeface="+mn-ea"/>
                          <a:ea typeface="+mn-ea"/>
                        </a:rPr>
                        <a:t>      </a:t>
                      </a:r>
                      <a:r>
                        <a:rPr kumimoji="1" lang="ja-JP" altLang="en-US" sz="1100" dirty="0" smtClean="0">
                          <a:latin typeface="+mn-ea"/>
                          <a:ea typeface="+mn-ea"/>
                        </a:rPr>
                        <a:t>自動車運行の自粛等、防災上とるべき行動に関する知識</a:t>
                      </a:r>
                    </a:p>
                    <a:p>
                      <a:pPr algn="l"/>
                      <a:r>
                        <a:rPr kumimoji="1" lang="en-US" altLang="ja-JP" sz="1100" dirty="0" smtClean="0">
                          <a:latin typeface="+mn-ea"/>
                          <a:ea typeface="+mn-ea"/>
                        </a:rPr>
                        <a:t> (2)</a:t>
                      </a:r>
                      <a:r>
                        <a:rPr kumimoji="1" lang="ja-JP" altLang="en-US" sz="1100" dirty="0" smtClean="0">
                          <a:latin typeface="+mn-ea"/>
                          <a:ea typeface="+mn-ea"/>
                        </a:rPr>
                        <a:t>　正確な情報入手の方法</a:t>
                      </a:r>
                    </a:p>
                    <a:p>
                      <a:pPr algn="l"/>
                      <a:r>
                        <a:rPr kumimoji="1" lang="en-US" altLang="ja-JP" sz="1100" dirty="0" smtClean="0">
                          <a:latin typeface="+mn-ea"/>
                          <a:ea typeface="+mn-ea"/>
                        </a:rPr>
                        <a:t> (3)</a:t>
                      </a:r>
                      <a:r>
                        <a:rPr kumimoji="1" lang="ja-JP" altLang="en-US" sz="1100" dirty="0" smtClean="0">
                          <a:latin typeface="+mn-ea"/>
                          <a:ea typeface="+mn-ea"/>
                        </a:rPr>
                        <a:t>　防災関係機関が講ずる災害応急対策等の内容</a:t>
                      </a:r>
                    </a:p>
                    <a:p>
                      <a:pPr algn="l"/>
                      <a:r>
                        <a:rPr kumimoji="1" lang="en-US" altLang="ja-JP" sz="1100" dirty="0" smtClean="0">
                          <a:latin typeface="+mn-ea"/>
                          <a:ea typeface="+mn-ea"/>
                        </a:rPr>
                        <a:t> (4)</a:t>
                      </a:r>
                      <a:r>
                        <a:rPr kumimoji="1" lang="ja-JP" altLang="en-US" sz="1100" dirty="0" smtClean="0">
                          <a:latin typeface="+mn-ea"/>
                          <a:ea typeface="+mn-ea"/>
                        </a:rPr>
                        <a:t>　各地域における避難対象地域、急傾斜地崩壊危険箇所等に関する知識</a:t>
                      </a:r>
                    </a:p>
                    <a:p>
                      <a:pPr algn="l"/>
                      <a:r>
                        <a:rPr kumimoji="1" lang="en-US" altLang="ja-JP" sz="1100" dirty="0" smtClean="0">
                          <a:latin typeface="+mn-ea"/>
                          <a:ea typeface="+mn-ea"/>
                        </a:rPr>
                        <a:t> (5)</a:t>
                      </a:r>
                      <a:r>
                        <a:rPr kumimoji="1" lang="ja-JP" altLang="en-US" sz="1100" dirty="0" smtClean="0">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extLst>
                  <a:ext uri="{0D108BD9-81ED-4DB2-BD59-A6C34878D82A}">
                    <a16:rowId xmlns:a16="http://schemas.microsoft.com/office/drawing/2014/main" val="3550419898"/>
                  </a:ext>
                </a:extLst>
              </a:tr>
              <a:tr h="996322">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519595297"/>
                  </a:ext>
                </a:extLst>
              </a:tr>
              <a:tr h="996322">
                <a:tc vMerge="1">
                  <a:txBody>
                    <a:bodyPr/>
                    <a:lstStyle/>
                    <a:p>
                      <a:endParaRPr kumimoji="1" lang="ja-JP" altLang="en-US"/>
                    </a:p>
                  </a:txBody>
                  <a:tcPr/>
                </a:tc>
                <a:tc>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74279026"/>
                  </a:ext>
                </a:extLst>
              </a:tr>
            </a:tbl>
          </a:graphicData>
        </a:graphic>
      </p:graphicFrame>
      <p:sp>
        <p:nvSpPr>
          <p:cNvPr id="5" name="正方形/長方形 4"/>
          <p:cNvSpPr/>
          <p:nvPr/>
        </p:nvSpPr>
        <p:spPr>
          <a:xfrm>
            <a:off x="34851" y="8363580"/>
            <a:ext cx="6788298" cy="1426920"/>
          </a:xfrm>
          <a:prstGeom prst="rect">
            <a:avLst/>
          </a:prstGeom>
        </p:spPr>
        <p:txBody>
          <a:bodyPr wrap="square" lIns="36000" tIns="36000" rIns="36000" bIns="36000" anchor="ctr" anchorCtr="0">
            <a:spAutoFit/>
          </a:bodyPr>
          <a:lstStyle/>
          <a:p>
            <a:r>
              <a:rPr lang="ja-JP" altLang="en-US" sz="1100" dirty="0" smtClean="0">
                <a:latin typeface="+mn-ea"/>
              </a:rPr>
              <a:t>●附則　</a:t>
            </a:r>
            <a:endParaRPr lang="en-US" altLang="ja-JP" sz="1100" dirty="0" smtClean="0">
              <a:latin typeface="+mn-ea"/>
            </a:endParaRPr>
          </a:p>
          <a:p>
            <a:r>
              <a:rPr lang="ja-JP" altLang="en-US" sz="1100" dirty="0" smtClean="0">
                <a:latin typeface="+mn-ea"/>
              </a:rPr>
              <a:t>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p>
          <a:p>
            <a:r>
              <a:rPr lang="ja-JP" altLang="en-US" sz="1100" dirty="0" smtClean="0">
                <a:latin typeface="+mn-ea"/>
              </a:rPr>
              <a:t>●添付書類</a:t>
            </a:r>
            <a:endParaRPr lang="en-US" altLang="ja-JP" sz="1100" dirty="0" smtClean="0">
              <a:latin typeface="+mn-ea"/>
            </a:endParaRPr>
          </a:p>
          <a:p>
            <a:r>
              <a:rPr lang="ja-JP" altLang="en-US" sz="1100" dirty="0" smtClean="0">
                <a:latin typeface="+mn-ea"/>
              </a:rPr>
              <a:t>　別表１　自主</a:t>
            </a:r>
            <a:r>
              <a:rPr lang="ja-JP" altLang="en-US" sz="1100" dirty="0">
                <a:latin typeface="+mn-ea"/>
              </a:rPr>
              <a:t>点検</a:t>
            </a:r>
            <a:r>
              <a:rPr lang="ja-JP" altLang="en-US" sz="1100" dirty="0" smtClean="0">
                <a:latin typeface="+mn-ea"/>
              </a:rPr>
              <a:t>記録表　</a:t>
            </a:r>
            <a:endParaRPr lang="en-US" altLang="ja-JP" sz="1100" dirty="0" smtClean="0">
              <a:latin typeface="+mn-ea"/>
            </a:endParaRPr>
          </a:p>
          <a:p>
            <a:r>
              <a:rPr lang="ja-JP" altLang="en-US" sz="1100" dirty="0" smtClean="0">
                <a:latin typeface="+mn-ea"/>
              </a:rPr>
              <a:t>　別表２　防火責任者及び火元責任者一覧</a:t>
            </a:r>
            <a:endParaRPr lang="en-US" altLang="ja-JP" sz="1100" dirty="0" smtClean="0">
              <a:latin typeface="+mn-ea"/>
            </a:endParaRPr>
          </a:p>
          <a:p>
            <a:r>
              <a:rPr lang="ja-JP" altLang="en-US" sz="1100" dirty="0">
                <a:latin typeface="+mn-ea"/>
              </a:rPr>
              <a:t>　</a:t>
            </a:r>
            <a:r>
              <a:rPr lang="ja-JP" altLang="en-US" sz="1100" dirty="0" smtClean="0">
                <a:latin typeface="+mn-ea"/>
              </a:rPr>
              <a:t>別表３　自衛</a:t>
            </a:r>
            <a:r>
              <a:rPr lang="ja-JP" altLang="en-US" sz="1100" dirty="0">
                <a:latin typeface="+mn-ea"/>
              </a:rPr>
              <a:t>消防組織の組織及び任務分担</a:t>
            </a:r>
          </a:p>
          <a:p>
            <a:r>
              <a:rPr lang="ja-JP" altLang="en-US" sz="1100" dirty="0" smtClean="0">
                <a:latin typeface="+mn-ea"/>
              </a:rPr>
              <a:t>　別表４　防火</a:t>
            </a:r>
            <a:r>
              <a:rPr lang="ja-JP" altLang="en-US" sz="1100" dirty="0">
                <a:latin typeface="+mn-ea"/>
              </a:rPr>
              <a:t>管理業務の委託状況等</a:t>
            </a:r>
            <a:r>
              <a:rPr lang="en-US" altLang="ja-JP" sz="1100" dirty="0" smtClean="0">
                <a:latin typeface="+mn-ea"/>
              </a:rPr>
              <a:t>(</a:t>
            </a:r>
            <a:r>
              <a:rPr lang="ja-JP" altLang="en-US" sz="1100" dirty="0" smtClean="0">
                <a:latin typeface="+mn-ea"/>
              </a:rPr>
              <a:t>　有　・　無　</a:t>
            </a:r>
            <a:r>
              <a:rPr lang="en-US" altLang="ja-JP" sz="1100" dirty="0" smtClean="0">
                <a:latin typeface="+mn-ea"/>
              </a:rPr>
              <a:t>)</a:t>
            </a:r>
            <a:endParaRPr lang="en-US" altLang="ja-JP" sz="1100" dirty="0">
              <a:latin typeface="+mn-ea"/>
            </a:endParaRPr>
          </a:p>
          <a:p>
            <a:r>
              <a:rPr lang="ja-JP" altLang="en-US" sz="1100" dirty="0" smtClean="0">
                <a:latin typeface="+mn-ea"/>
              </a:rPr>
              <a:t>　別　図　各階</a:t>
            </a:r>
            <a:r>
              <a:rPr lang="ja-JP" altLang="en-US" sz="1100" dirty="0">
                <a:latin typeface="+mn-ea"/>
              </a:rPr>
              <a:t>平面図</a:t>
            </a:r>
            <a:r>
              <a:rPr lang="en-US" altLang="ja-JP" sz="1100" dirty="0">
                <a:latin typeface="+mn-ea"/>
              </a:rPr>
              <a:t>(※ </a:t>
            </a:r>
            <a:r>
              <a:rPr lang="ja-JP" altLang="en-US" sz="1100" dirty="0">
                <a:latin typeface="+mn-ea"/>
              </a:rPr>
              <a:t>各階平面図に消防用設備等設置場所、避難経路を明記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348357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810665442"/>
              </p:ext>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1"/>
          <p:cNvSpPr>
            <a:spLocks noChangeArrowheads="1"/>
          </p:cNvSpPr>
          <p:nvPr/>
        </p:nvSpPr>
        <p:spPr bwMode="auto">
          <a:xfrm>
            <a:off x="0" y="43545"/>
            <a:ext cx="272382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防火責任者及び火元責任者一覧</a:t>
            </a:r>
            <a:endParaRPr kumimoji="0" lang="ja-JP" altLang="ja-JP" sz="1100" b="0" i="0" u="none" strike="noStrike" cap="none" normalizeH="0" baseline="0" dirty="0" smtClean="0">
              <a:ln>
                <a:noFill/>
              </a:ln>
              <a:solidFill>
                <a:schemeClr val="tx1"/>
              </a:solidFill>
              <a:effectLst/>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879958812"/>
              </p:ext>
            </p:extLst>
          </p:nvPr>
        </p:nvGraphicFramePr>
        <p:xfrm>
          <a:off x="102002" y="367197"/>
          <a:ext cx="6668809" cy="9404599"/>
        </p:xfrm>
        <a:graphic>
          <a:graphicData uri="http://schemas.openxmlformats.org/drawingml/2006/table">
            <a:tbl>
              <a:tblPr firstRow="1" firstCol="1" lastRow="1" lastCol="1" bandRow="1" bandCol="1"/>
              <a:tblGrid>
                <a:gridCol w="185381">
                  <a:extLst>
                    <a:ext uri="{9D8B030D-6E8A-4147-A177-3AD203B41FA5}">
                      <a16:colId xmlns:a16="http://schemas.microsoft.com/office/drawing/2014/main" val="2260179961"/>
                    </a:ext>
                  </a:extLst>
                </a:gridCol>
                <a:gridCol w="435428">
                  <a:extLst>
                    <a:ext uri="{9D8B030D-6E8A-4147-A177-3AD203B41FA5}">
                      <a16:colId xmlns:a16="http://schemas.microsoft.com/office/drawing/2014/main" val="2057599495"/>
                    </a:ext>
                  </a:extLst>
                </a:gridCol>
                <a:gridCol w="1872000">
                  <a:extLst>
                    <a:ext uri="{9D8B030D-6E8A-4147-A177-3AD203B41FA5}">
                      <a16:colId xmlns:a16="http://schemas.microsoft.com/office/drawing/2014/main" val="1460393703"/>
                    </a:ext>
                  </a:extLst>
                </a:gridCol>
                <a:gridCol w="1872000">
                  <a:extLst>
                    <a:ext uri="{9D8B030D-6E8A-4147-A177-3AD203B41FA5}">
                      <a16:colId xmlns:a16="http://schemas.microsoft.com/office/drawing/2014/main" val="3929894911"/>
                    </a:ext>
                  </a:extLst>
                </a:gridCol>
                <a:gridCol w="1152000">
                  <a:extLst>
                    <a:ext uri="{9D8B030D-6E8A-4147-A177-3AD203B41FA5}">
                      <a16:colId xmlns:a16="http://schemas.microsoft.com/office/drawing/2014/main" val="758747277"/>
                    </a:ext>
                  </a:extLst>
                </a:gridCol>
                <a:gridCol w="1152000">
                  <a:extLst>
                    <a:ext uri="{9D8B030D-6E8A-4147-A177-3AD203B41FA5}">
                      <a16:colId xmlns:a16="http://schemas.microsoft.com/office/drawing/2014/main" val="1739080779"/>
                    </a:ext>
                  </a:extLst>
                </a:gridCol>
              </a:tblGrid>
              <a:tr h="536320">
                <a:tc gridSpan="2">
                  <a:txBody>
                    <a:bodyPr/>
                    <a:lstStyle/>
                    <a:p>
                      <a:pPr algn="ctr">
                        <a:spcAft>
                          <a:spcPts val="0"/>
                        </a:spcAft>
                      </a:pPr>
                      <a:r>
                        <a:rPr lang="ja-JP" altLang="en-US" sz="1050" kern="0" spc="600" dirty="0" smtClean="0">
                          <a:effectLst/>
                          <a:latin typeface="+mn-ea"/>
                          <a:ea typeface="+mn-ea"/>
                          <a:cs typeface="Times New Roman" panose="02020603050405020304" pitchFamily="18" charset="0"/>
                        </a:rPr>
                        <a:t>専有部分</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事業所名</a:t>
                      </a:r>
                    </a:p>
                    <a:p>
                      <a:pPr algn="ctr">
                        <a:spcAft>
                          <a:spcPts val="0"/>
                        </a:spcAft>
                      </a:pPr>
                      <a:r>
                        <a:rPr lang="ja-JP" altLang="en-US" sz="1050" kern="100" dirty="0" smtClean="0">
                          <a:effectLst/>
                          <a:latin typeface="+mn-ea"/>
                          <a:ea typeface="+mn-ea"/>
                          <a:cs typeface="Times New Roman" panose="02020603050405020304" pitchFamily="18" charset="0"/>
                        </a:rPr>
                        <a:t>（法人の場合は法人名称を併記）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代表者氏名</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（法人の場合は</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役職・氏名を併記）</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防火責任者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火元責任者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723395"/>
                  </a:ext>
                </a:extLst>
              </a:tr>
              <a:tr h="422299">
                <a:tc>
                  <a:txBody>
                    <a:bodyPr/>
                    <a:lstStyle/>
                    <a:p>
                      <a:pPr algn="ctr">
                        <a:spcAft>
                          <a:spcPts val="0"/>
                        </a:spcAft>
                      </a:pPr>
                      <a:r>
                        <a:rPr lang="ja-JP" altLang="en-US" sz="1050" kern="100" dirty="0" smtClean="0">
                          <a:effectLst/>
                          <a:latin typeface="+mn-ea"/>
                          <a:ea typeface="+mn-ea"/>
                          <a:cs typeface="Times New Roman" panose="02020603050405020304" pitchFamily="18" charset="0"/>
                        </a:rPr>
                        <a:t>例</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50" kern="100" dirty="0" smtClean="0">
                          <a:effectLst/>
                          <a:latin typeface="+mn-ea"/>
                          <a:ea typeface="+mn-ea"/>
                          <a:cs typeface="Times New Roman" panose="02020603050405020304" pitchFamily="18" charset="0"/>
                        </a:rPr>
                        <a:t>301</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株式会社●●事業所</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代表取締役　●●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太郎</a:t>
                      </a: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花子</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366385"/>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09846"/>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1631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66465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113674"/>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48804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94514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763042"/>
                  </a:ext>
                </a:extLst>
              </a:tr>
              <a:tr h="422299">
                <a:tc gridSpan="2">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84687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6194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87798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11052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10899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02995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430052"/>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68927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43545"/>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429628"/>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75955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9871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759367"/>
                  </a:ext>
                </a:extLst>
              </a:tr>
            </a:tbl>
          </a:graphicData>
        </a:graphic>
      </p:graphicFrame>
    </p:spTree>
    <p:extLst>
      <p:ext uri="{BB962C8B-B14F-4D97-AF65-F5344CB8AC3E}">
        <p14:creationId xmlns:p14="http://schemas.microsoft.com/office/powerpoint/2010/main" val="996741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148043356"/>
              </p:ext>
            </p:extLst>
          </p:nvPr>
        </p:nvGraphicFramePr>
        <p:xfrm>
          <a:off x="95574" y="4596292"/>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5072523"/>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331963"/>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331543"/>
            <a:ext cx="3429000" cy="261610"/>
          </a:xfrm>
          <a:prstGeom prst="rect">
            <a:avLst/>
          </a:prstGeom>
        </p:spPr>
        <p:txBody>
          <a:bodyPr>
            <a:spAutoFit/>
          </a:bodyPr>
          <a:lstStyle/>
          <a:p>
            <a:r>
              <a:rPr lang="ja-JP" altLang="en-US" sz="1100" b="1" dirty="0" smtClean="0">
                <a:latin typeface="+mn-ea"/>
              </a:rPr>
              <a:t>別表４</a:t>
            </a:r>
            <a:r>
              <a:rPr lang="ja-JP" altLang="en-US" sz="1100" b="1" dirty="0">
                <a:latin typeface="+mn-ea"/>
              </a:rPr>
              <a:t>　防火管理業務の委託状況表</a:t>
            </a:r>
          </a:p>
        </p:txBody>
      </p:sp>
      <p:sp>
        <p:nvSpPr>
          <p:cNvPr id="25" name="正方形/長方形 24"/>
          <p:cNvSpPr/>
          <p:nvPr/>
        </p:nvSpPr>
        <p:spPr>
          <a:xfrm>
            <a:off x="0" y="9505890"/>
            <a:ext cx="6808057"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graphicFrame>
        <p:nvGraphicFramePr>
          <p:cNvPr id="7" name="表 6"/>
          <p:cNvGraphicFramePr>
            <a:graphicFrameLocks noGrp="1"/>
          </p:cNvGraphicFramePr>
          <p:nvPr>
            <p:extLst>
              <p:ext uri="{D42A27DB-BD31-4B8C-83A1-F6EECF244321}">
                <p14:modId xmlns:p14="http://schemas.microsoft.com/office/powerpoint/2010/main" val="2805819705"/>
              </p:ext>
            </p:extLst>
          </p:nvPr>
        </p:nvGraphicFramePr>
        <p:xfrm>
          <a:off x="46511" y="1066550"/>
          <a:ext cx="6761546" cy="1564081"/>
        </p:xfrm>
        <a:graphic>
          <a:graphicData uri="http://schemas.openxmlformats.org/drawingml/2006/table">
            <a:tbl>
              <a:tblPr firstRow="1" firstCol="1" lastRow="1" lastCol="1" bandRow="1" bandCol="1"/>
              <a:tblGrid>
                <a:gridCol w="213522">
                  <a:extLst>
                    <a:ext uri="{9D8B030D-6E8A-4147-A177-3AD203B41FA5}">
                      <a16:colId xmlns:a16="http://schemas.microsoft.com/office/drawing/2014/main" val="2268773387"/>
                    </a:ext>
                  </a:extLst>
                </a:gridCol>
                <a:gridCol w="1637006">
                  <a:extLst>
                    <a:ext uri="{9D8B030D-6E8A-4147-A177-3AD203B41FA5}">
                      <a16:colId xmlns:a16="http://schemas.microsoft.com/office/drawing/2014/main" val="2980078661"/>
                    </a:ext>
                  </a:extLst>
                </a:gridCol>
                <a:gridCol w="1637006">
                  <a:extLst>
                    <a:ext uri="{9D8B030D-6E8A-4147-A177-3AD203B41FA5}">
                      <a16:colId xmlns:a16="http://schemas.microsoft.com/office/drawing/2014/main" val="386640785"/>
                    </a:ext>
                  </a:extLst>
                </a:gridCol>
                <a:gridCol w="1637006">
                  <a:extLst>
                    <a:ext uri="{9D8B030D-6E8A-4147-A177-3AD203B41FA5}">
                      <a16:colId xmlns:a16="http://schemas.microsoft.com/office/drawing/2014/main" val="2328296557"/>
                    </a:ext>
                  </a:extLst>
                </a:gridCol>
                <a:gridCol w="1637006">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火元責任者</a:t>
                      </a:r>
                      <a:endParaRPr lang="en-US" altLang="ja-JP" sz="1000" kern="100" dirty="0" smtClean="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その他の火元責任者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smtClean="0">
                          <a:effectLst/>
                          <a:latin typeface="+mn-ea"/>
                          <a:ea typeface="+mn-ea"/>
                          <a:cs typeface="Times New Roman" panose="02020603050405020304" pitchFamily="18" charset="0"/>
                        </a:rPr>
                        <a:t>・</a:t>
                      </a:r>
                      <a:r>
                        <a:rPr lang="ja-JP" altLang="en-US" sz="1000" kern="100" dirty="0" smtClean="0">
                          <a:effectLst/>
                          <a:latin typeface="+mn-ea"/>
                          <a:ea typeface="+mn-ea"/>
                          <a:cs typeface="Times New Roman" panose="02020603050405020304" pitchFamily="18" charset="0"/>
                        </a:rPr>
                        <a:t>関係者</a:t>
                      </a:r>
                      <a:r>
                        <a:rPr lang="ja-JP" sz="1000" kern="100" dirty="0" smtClean="0">
                          <a:effectLst/>
                          <a:latin typeface="+mn-ea"/>
                          <a:ea typeface="+mn-ea"/>
                          <a:cs typeface="Times New Roman" panose="02020603050405020304" pitchFamily="18" charset="0"/>
                        </a:rPr>
                        <a:t>へ</a:t>
                      </a:r>
                      <a:r>
                        <a:rPr lang="ja-JP" sz="1000" kern="100" dirty="0">
                          <a:effectLst/>
                          <a:latin typeface="+mn-ea"/>
                          <a:ea typeface="+mn-ea"/>
                          <a:cs typeface="Times New Roman" panose="02020603050405020304" pitchFamily="18" charset="0"/>
                        </a:rPr>
                        <a:t>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en-US" altLang="ja-JP" sz="1000" kern="100" dirty="0" smtClean="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36000" marR="36000"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8" name="Text Box 3"/>
          <p:cNvSpPr txBox="1">
            <a:spLocks noChangeArrowheads="1"/>
          </p:cNvSpPr>
          <p:nvPr/>
        </p:nvSpPr>
        <p:spPr bwMode="auto">
          <a:xfrm>
            <a:off x="2443966" y="291408"/>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ja-JP" altLang="en-US" sz="1100" dirty="0">
                <a:latin typeface="+mn-ea"/>
                <a:cs typeface="Times New Roman" panose="02020603050405020304" pitchFamily="18" charset="0"/>
              </a:rPr>
              <a:t>防火管理者</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9" name="Group 4"/>
          <p:cNvGrpSpPr>
            <a:grpSpLocks/>
          </p:cNvGrpSpPr>
          <p:nvPr/>
        </p:nvGrpSpPr>
        <p:grpSpPr bwMode="auto">
          <a:xfrm>
            <a:off x="1130151" y="726197"/>
            <a:ext cx="4427855" cy="330930"/>
            <a:chOff x="2713" y="2755"/>
            <a:chExt cx="6973" cy="720"/>
          </a:xfrm>
        </p:grpSpPr>
        <p:cxnSp>
          <p:nvCxnSpPr>
            <p:cNvPr id="10"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1" name="Group 6"/>
            <p:cNvGrpSpPr>
              <a:grpSpLocks/>
            </p:cNvGrpSpPr>
            <p:nvPr/>
          </p:nvGrpSpPr>
          <p:grpSpPr bwMode="auto">
            <a:xfrm>
              <a:off x="2713" y="3134"/>
              <a:ext cx="6973" cy="341"/>
              <a:chOff x="2713" y="3134"/>
              <a:chExt cx="6973" cy="341"/>
            </a:xfrm>
          </p:grpSpPr>
          <p:cxnSp>
            <p:nvCxnSpPr>
              <p:cNvPr id="12"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7" name="Text Box 12"/>
          <p:cNvSpPr txBox="1">
            <a:spLocks noChangeArrowheads="1"/>
          </p:cNvSpPr>
          <p:nvPr/>
        </p:nvSpPr>
        <p:spPr bwMode="auto">
          <a:xfrm>
            <a:off x="67433" y="2681398"/>
            <a:ext cx="6723134" cy="1596197"/>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smtClean="0">
                <a:latin typeface="+mn-ea"/>
                <a:cs typeface="Times New Roman" panose="02020603050405020304" pitchFamily="18" charset="0"/>
              </a:rPr>
              <a:t>　・火災の被害を</a:t>
            </a:r>
            <a:r>
              <a:rPr lang="ja-JP" altLang="en-US" sz="1100" dirty="0">
                <a:latin typeface="+mn-ea"/>
                <a:cs typeface="Times New Roman" panose="02020603050405020304" pitchFamily="18" charset="0"/>
              </a:rPr>
              <a:t>最小限に抑えるため</a:t>
            </a:r>
            <a:r>
              <a:rPr lang="ja-JP" altLang="en-US" sz="1100" dirty="0" smtClean="0">
                <a:latin typeface="+mn-ea"/>
                <a:cs typeface="Times New Roman" panose="02020603050405020304" pitchFamily="18" charset="0"/>
              </a:rPr>
              <a:t>、防火管理者及び各事業所</a:t>
            </a:r>
            <a:r>
              <a:rPr lang="ja-JP" altLang="en-US" sz="1100" dirty="0">
                <a:latin typeface="+mn-ea"/>
                <a:cs typeface="Times New Roman" panose="02020603050405020304" pitchFamily="18" charset="0"/>
              </a:rPr>
              <a:t>等の防火責任者、火元責任者等</a:t>
            </a:r>
            <a:r>
              <a:rPr lang="ja-JP" altLang="en-US" sz="1100" dirty="0" smtClean="0">
                <a:latin typeface="+mn-ea"/>
                <a:cs typeface="Times New Roman" panose="02020603050405020304" pitchFamily="18" charset="0"/>
              </a:rPr>
              <a:t>が</a:t>
            </a:r>
            <a:endParaRPr lang="en-US" altLang="ja-JP" sz="1100" dirty="0" smtClean="0">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a:latin typeface="+mn-ea"/>
                <a:cs typeface="Times New Roman" panose="02020603050405020304" pitchFamily="18" charset="0"/>
              </a:rPr>
              <a:t>　</a:t>
            </a:r>
            <a:r>
              <a:rPr lang="ja-JP" altLang="en-US" sz="1100" dirty="0" smtClean="0">
                <a:latin typeface="+mn-ea"/>
                <a:cs typeface="Times New Roman" panose="02020603050405020304" pitchFamily="18" charset="0"/>
              </a:rPr>
              <a:t>協力</a:t>
            </a:r>
            <a:r>
              <a:rPr lang="ja-JP" altLang="en-US" sz="1100" dirty="0">
                <a:latin typeface="+mn-ea"/>
                <a:cs typeface="Times New Roman" panose="02020603050405020304" pitchFamily="18" charset="0"/>
              </a:rPr>
              <a:t>し</a:t>
            </a:r>
            <a:r>
              <a:rPr lang="ja-JP" altLang="en-US" sz="1100" dirty="0" smtClean="0">
                <a:latin typeface="+mn-ea"/>
                <a:cs typeface="Times New Roman" panose="02020603050405020304" pitchFamily="18" charset="0"/>
              </a:rPr>
              <a:t>、連携すること。</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p:txBody>
      </p:sp>
      <p:sp>
        <p:nvSpPr>
          <p:cNvPr id="18"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３</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　自衛消防組織の組織及び任務分担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21" name="Rectangle 13"/>
          <p:cNvSpPr>
            <a:spLocks noChangeArrowheads="1"/>
          </p:cNvSpPr>
          <p:nvPr/>
        </p:nvSpPr>
        <p:spPr bwMode="auto">
          <a:xfrm>
            <a:off x="3251713" y="747691"/>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spTree>
    <p:extLst>
      <p:ext uri="{BB962C8B-B14F-4D97-AF65-F5344CB8AC3E}">
        <p14:creationId xmlns:p14="http://schemas.microsoft.com/office/powerpoint/2010/main" val="2299663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3508</Words>
  <Application>Microsoft Office PowerPoint</Application>
  <PresentationFormat>A4 210 x 297 mm</PresentationFormat>
  <Paragraphs>827</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2022-10-26T09:07:00Z</dcterms:created>
  <dcterms:modified xsi:type="dcterms:W3CDTF">2023-06-12T07:52:46Z</dcterms:modified>
</cp:coreProperties>
</file>