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1" r:id="rId4"/>
    <p:sldId id="262" r:id="rId5"/>
    <p:sldId id="258" r:id="rId6"/>
    <p:sldId id="259"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1" d="100"/>
          <a:sy n="61" d="100"/>
        </p:scale>
        <p:origin x="2510"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2024/5/14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80064440"/>
              </p:ext>
            </p:extLst>
          </p:nvPr>
        </p:nvGraphicFramePr>
        <p:xfrm>
          <a:off x="75181" y="338557"/>
          <a:ext cx="6707638" cy="954839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3294492">
                  <a:extLst>
                    <a:ext uri="{9D8B030D-6E8A-4147-A177-3AD203B41FA5}">
                      <a16:colId xmlns:a16="http://schemas.microsoft.com/office/drawing/2014/main" val="1984494452"/>
                    </a:ext>
                  </a:extLst>
                </a:gridCol>
                <a:gridCol w="1167478">
                  <a:extLst>
                    <a:ext uri="{9D8B030D-6E8A-4147-A177-3AD203B41FA5}">
                      <a16:colId xmlns:a16="http://schemas.microsoft.com/office/drawing/2014/main" val="3375918317"/>
                    </a:ext>
                  </a:extLst>
                </a:gridCol>
                <a:gridCol w="749531">
                  <a:extLst>
                    <a:ext uri="{9D8B030D-6E8A-4147-A177-3AD203B41FA5}">
                      <a16:colId xmlns:a16="http://schemas.microsoft.com/office/drawing/2014/main" val="2717122690"/>
                    </a:ext>
                  </a:extLst>
                </a:gridCol>
              </a:tblGrid>
              <a:tr h="606527">
                <a:tc rowSpan="4">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1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100" dirty="0" smtClean="0"/>
                        <a:t>この計画で示す防火管理業務を行う範囲は、別図に示す当該事業所が専有する部分について、全て責任を持つものとする。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管理権原者は、事業所内の防火管理業務について、全ての責任を持つ。</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100" dirty="0" smtClean="0"/>
                        <a:t>防火管理者はこの計画の作成及び実行に関する全ての権限を持ち業務を行う。</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rowSpan="5">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31299">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事業所等名称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1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事業所用途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dirty="0" smtClean="0">
                          <a:latin typeface="+mn-ea"/>
                          <a:ea typeface="+mn-ea"/>
                        </a:rPr>
                        <a:t>□福祉施設等　□駐車場　□その他（　　　　　　　　　　　　）　</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占有部分</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100" dirty="0" smtClean="0">
                          <a:latin typeface="+mn-ea"/>
                          <a:ea typeface="+mn-ea"/>
                        </a:rPr>
                        <a:t>階部分（　　　　　号室）</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占有面積</a:t>
                      </a:r>
                      <a:endParaRPr kumimoji="1" lang="ja-JP" altLang="en-US" sz="1100" dirty="0">
                        <a:latin typeface="+mn-ea"/>
                        <a:ea typeface="+mn-ea"/>
                      </a:endParaRPr>
                    </a:p>
                  </a:txBody>
                  <a:tcPr marL="36000" marR="36000" marT="36000" marB="36000" anchor="ctr"/>
                </a:tc>
                <a:tc>
                  <a:txBody>
                    <a:bodyPr/>
                    <a:lstStyle/>
                    <a:p>
                      <a:pPr algn="r"/>
                      <a:r>
                        <a:rPr lang="ja-JP" altLang="en-US" sz="1100" dirty="0" smtClean="0">
                          <a:latin typeface="+mn-ea"/>
                          <a:ea typeface="+mn-ea"/>
                        </a:rPr>
                        <a:t>㎡</a:t>
                      </a:r>
                      <a:endParaRPr lang="ja-JP" altLang="en-US" sz="1100" dirty="0">
                        <a:latin typeface="+mn-ea"/>
                        <a:ea typeface="+mn-ea"/>
                      </a:endParaRPr>
                    </a:p>
                  </a:txBody>
                  <a:tcPr marL="36000" marR="36000" marT="36000" marB="36000" anchor="ctr"/>
                </a:tc>
                <a:extLst>
                  <a:ext uri="{0D108BD9-81ED-4DB2-BD59-A6C34878D82A}">
                    <a16:rowId xmlns:a16="http://schemas.microsoft.com/office/drawing/2014/main" val="1419221836"/>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l"/>
                      <a:r>
                        <a:rPr kumimoji="1" lang="ja-JP" altLang="en-US" sz="1100" smtClean="0">
                          <a:latin typeface="+mn-ea"/>
                          <a:ea typeface="+mn-ea"/>
                        </a:rPr>
                        <a:t>　客</a:t>
                      </a:r>
                      <a:r>
                        <a:rPr kumimoji="1" lang="ja-JP" altLang="en-US" sz="1100" dirty="0" smtClean="0">
                          <a:latin typeface="+mn-ea"/>
                          <a:ea typeface="+mn-ea"/>
                        </a:rPr>
                        <a:t>　　　人　　従業員　　　人　　その他　　　人　　計　　　人</a:t>
                      </a:r>
                      <a:endParaRPr kumimoji="1" lang="ja-JP" altLang="en-US" sz="11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885586121"/>
                  </a:ext>
                </a:extLst>
              </a:tr>
              <a:tr h="1621119">
                <a:tc rowSpan="5">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a:t>
                      </a:r>
                      <a:r>
                        <a:rPr kumimoji="1" lang="ja-JP" altLang="en-US" sz="1100" b="0" dirty="0" smtClean="0">
                          <a:solidFill>
                            <a:schemeClr val="tx1"/>
                          </a:solidFill>
                          <a:latin typeface="+mn-ea"/>
                          <a:ea typeface="+mn-ea"/>
                        </a:rPr>
                        <a:t>編冊</a:t>
                      </a:r>
                      <a:r>
                        <a:rPr kumimoji="1" lang="ja-JP" altLang="en-US" sz="1100" dirty="0" smtClean="0">
                          <a:latin typeface="+mn-ea"/>
                          <a:ea typeface="+mn-ea"/>
                        </a:rPr>
                        <a:t>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4">
                  <a:txBody>
                    <a:bodyPr/>
                    <a:lstStyle/>
                    <a:p>
                      <a:r>
                        <a:rPr kumimoji="1" lang="ja-JP" altLang="en-US" sz="1100" dirty="0" smtClean="0">
                          <a:latin typeface="+mn-ea"/>
                          <a:ea typeface="+mn-ea"/>
                        </a:rPr>
                        <a:t>　防火管理者は利用者等に次の事項を順守させる。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100" dirty="0" smtClean="0">
                          <a:latin typeface="+mn-ea"/>
                          <a:ea typeface="+mn-ea"/>
                        </a:rPr>
                        <a:t>　防火管理者は工事人に対して次の事項を遵守させる。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r h="1097727">
                <a:tc vMerge="1">
                  <a:txBody>
                    <a:bodyPr/>
                    <a:lstStyle/>
                    <a:p>
                      <a:endParaRPr kumimoji="1" lang="ja-JP" altLang="en-US" sz="1200" dirty="0"/>
                    </a:p>
                  </a:txBody>
                  <a:tcPr/>
                </a:tc>
                <a:tc>
                  <a:txBody>
                    <a:bodyPr/>
                    <a:lstStyle/>
                    <a:p>
                      <a:pPr algn="ctr"/>
                      <a:r>
                        <a:rPr kumimoji="1" lang="ja-JP" altLang="en-US" sz="1100" dirty="0" smtClean="0"/>
                        <a:t>放火防止対策</a:t>
                      </a:r>
                      <a:endParaRPr kumimoji="1" lang="ja-JP" altLang="en-US" sz="1100" dirty="0"/>
                    </a:p>
                  </a:txBody>
                  <a:tcPr marL="36000" marR="36000" marT="36000" marB="36000" vert="eaVert" anchor="ctr"/>
                </a:tc>
                <a:tc gridSpan="4">
                  <a:txBody>
                    <a:bodyPr/>
                    <a:lstStyle/>
                    <a:p>
                      <a:pPr algn="l"/>
                      <a:r>
                        <a:rPr kumimoji="1" lang="ja-JP" altLang="en-US" sz="1100" dirty="0" smtClean="0">
                          <a:latin typeface="+mn-ea"/>
                          <a:ea typeface="+mn-ea"/>
                        </a:rPr>
                        <a:t>　次の事項に留意し、放火防止対策を講じる。</a:t>
                      </a:r>
                      <a:endParaRPr kumimoji="1" lang="en-US" altLang="ja-JP" sz="1100" dirty="0" smtClean="0">
                        <a:latin typeface="+mn-ea"/>
                        <a:ea typeface="+mn-ea"/>
                      </a:endParaRPr>
                    </a:p>
                    <a:p>
                      <a:pPr algn="l"/>
                      <a:r>
                        <a:rPr kumimoji="1" lang="ja-JP" altLang="en-US" sz="1100" dirty="0" smtClean="0">
                          <a:latin typeface="+mn-ea"/>
                          <a:ea typeface="+mn-ea"/>
                        </a:rPr>
                        <a:t>１　建物の外周部及び敷地内にはダンボール等の可燃物を放置しない。</a:t>
                      </a:r>
                    </a:p>
                    <a:p>
                      <a:pPr algn="l"/>
                      <a:r>
                        <a:rPr kumimoji="1" lang="ja-JP" altLang="en-US" sz="1100" dirty="0" smtClean="0">
                          <a:latin typeface="+mn-ea"/>
                          <a:ea typeface="+mn-ea"/>
                        </a:rPr>
                        <a:t>２　物置及び倉庫等の施錠を励行する。</a:t>
                      </a:r>
                    </a:p>
                    <a:p>
                      <a:pPr algn="l"/>
                      <a:r>
                        <a:rPr kumimoji="1" lang="ja-JP" altLang="en-US" sz="1100" dirty="0" smtClean="0">
                          <a:latin typeface="+mn-ea"/>
                          <a:ea typeface="+mn-ea"/>
                        </a:rPr>
                        <a:t>３　終業時には、火気及び施錠の確認を行う。</a:t>
                      </a:r>
                    </a:p>
                    <a:p>
                      <a:pPr algn="l"/>
                      <a:r>
                        <a:rPr kumimoji="1" lang="ja-JP" altLang="en-US" sz="1100" dirty="0" smtClean="0">
                          <a:latin typeface="+mn-ea"/>
                          <a:ea typeface="+mn-ea"/>
                        </a:rPr>
                        <a:t>４　挙動不審者を見かけたら、防火管理者に報告する。</a:t>
                      </a:r>
                    </a:p>
                    <a:p>
                      <a:pPr algn="l"/>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418840287"/>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22985512"/>
              </p:ext>
            </p:extLst>
          </p:nvPr>
        </p:nvGraphicFramePr>
        <p:xfrm>
          <a:off x="69702" y="95299"/>
          <a:ext cx="6724506" cy="8580598"/>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569527">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smtClean="0">
                          <a:latin typeface="+mn-ea"/>
                          <a:ea typeface="+mn-ea"/>
                        </a:rPr>
                        <a:t>　防火</a:t>
                      </a:r>
                      <a:r>
                        <a:rPr kumimoji="1" lang="ja-JP" altLang="en-US" sz="1100" dirty="0" smtClean="0">
                          <a:latin typeface="+mn-ea"/>
                          <a:ea typeface="+mn-ea"/>
                        </a:rPr>
                        <a:t>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60000">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6000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6000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08138">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60000">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6000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067730">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38536">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569527">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建物全体で実施する訓練にも参加することとする。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6000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60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68458">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755226">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委託方式及び受託者が行う防火管理業務の範囲と方法は、別表３のとおりとする。</a:t>
                      </a:r>
                    </a:p>
                    <a:p>
                      <a:r>
                        <a:rPr kumimoji="1" lang="ja-JP" altLang="en-US" sz="1100" dirty="0" smtClean="0">
                          <a:latin typeface="+mn-ea"/>
                          <a:ea typeface="+mn-ea"/>
                        </a:rPr>
                        <a:t>委託を受けて防火管理業務に従事するものは、管理権原者、防火管理者、自衛消防隊長等の指示、命令を受けて適正に業務を実施するものとする。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r h="735595">
                <a:tc vMerge="1">
                  <a:txBody>
                    <a:bodyPr/>
                    <a:lstStyle/>
                    <a:p>
                      <a:endParaRPr kumimoji="1" lang="ja-JP" altLang="en-US"/>
                    </a:p>
                  </a:txBody>
                  <a:tcP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418283"/>
                  </a:ext>
                </a:extLst>
              </a:tr>
            </a:tbl>
          </a:graphicData>
        </a:graphic>
      </p:graphicFrame>
      <p:sp>
        <p:nvSpPr>
          <p:cNvPr id="4" name="正方形/長方形 3"/>
          <p:cNvSpPr/>
          <p:nvPr/>
        </p:nvSpPr>
        <p:spPr>
          <a:xfrm>
            <a:off x="34851" y="8719178"/>
            <a:ext cx="6788298" cy="1149921"/>
          </a:xfrm>
          <a:prstGeom prst="rect">
            <a:avLst/>
          </a:prstGeom>
        </p:spPr>
        <p:txBody>
          <a:bodyPr wrap="square" lIns="36000" tIns="36000" rIns="36000" bIns="36000" anchor="ctr" anchorCtr="0">
            <a:spAutoFit/>
          </a:bodyPr>
          <a:lstStyle/>
          <a:p>
            <a:r>
              <a:rPr lang="ja-JP" altLang="en-US" sz="1000" dirty="0" smtClean="0">
                <a:latin typeface="+mn-ea"/>
              </a:rPr>
              <a:t>●附則　</a:t>
            </a:r>
            <a:endParaRPr lang="en-US" altLang="ja-JP" sz="1000" dirty="0" smtClean="0">
              <a:latin typeface="+mn-ea"/>
            </a:endParaRPr>
          </a:p>
          <a:p>
            <a:r>
              <a:rPr lang="ja-JP" altLang="en-US" sz="1000" dirty="0" smtClean="0">
                <a:latin typeface="+mn-ea"/>
              </a:rPr>
              <a:t>　この</a:t>
            </a:r>
            <a:r>
              <a:rPr lang="ja-JP" altLang="en-US" sz="1000" dirty="0">
                <a:latin typeface="+mn-ea"/>
              </a:rPr>
              <a:t>計画は</a:t>
            </a:r>
            <a:r>
              <a:rPr lang="ja-JP" altLang="en-US" sz="1000" dirty="0" smtClean="0">
                <a:latin typeface="+mn-ea"/>
              </a:rPr>
              <a:t>、令和　　年　　月　　日</a:t>
            </a:r>
            <a:r>
              <a:rPr lang="ja-JP" altLang="en-US" sz="1000" dirty="0">
                <a:latin typeface="+mn-ea"/>
              </a:rPr>
              <a:t>から施行する。</a:t>
            </a:r>
          </a:p>
          <a:p>
            <a:r>
              <a:rPr lang="ja-JP" altLang="en-US" sz="1000" dirty="0" smtClean="0">
                <a:latin typeface="+mn-ea"/>
              </a:rPr>
              <a:t>●添付書類</a:t>
            </a:r>
            <a:endParaRPr lang="en-US" altLang="ja-JP" sz="1000" dirty="0" smtClean="0">
              <a:latin typeface="+mn-ea"/>
            </a:endParaRPr>
          </a:p>
          <a:p>
            <a:r>
              <a:rPr lang="ja-JP" altLang="en-US" sz="1000" dirty="0" smtClean="0">
                <a:latin typeface="+mn-ea"/>
              </a:rPr>
              <a:t>　別表１　自主</a:t>
            </a:r>
            <a:r>
              <a:rPr lang="ja-JP" altLang="en-US" sz="1000" dirty="0">
                <a:latin typeface="+mn-ea"/>
              </a:rPr>
              <a:t>点検</a:t>
            </a:r>
            <a:r>
              <a:rPr lang="ja-JP" altLang="en-US" sz="1000" dirty="0" smtClean="0">
                <a:latin typeface="+mn-ea"/>
              </a:rPr>
              <a:t>記録表　</a:t>
            </a:r>
            <a:endParaRPr lang="en-US" altLang="ja-JP" sz="1000" dirty="0" smtClean="0">
              <a:latin typeface="+mn-ea"/>
            </a:endParaRPr>
          </a:p>
          <a:p>
            <a:r>
              <a:rPr lang="ja-JP" altLang="en-US" sz="1000" dirty="0">
                <a:latin typeface="+mn-ea"/>
              </a:rPr>
              <a:t>　</a:t>
            </a:r>
            <a:r>
              <a:rPr lang="ja-JP" altLang="en-US" sz="1000" dirty="0" smtClean="0">
                <a:latin typeface="+mn-ea"/>
              </a:rPr>
              <a:t>別表２　自衛</a:t>
            </a:r>
            <a:r>
              <a:rPr lang="ja-JP" altLang="en-US" sz="1000" dirty="0">
                <a:latin typeface="+mn-ea"/>
              </a:rPr>
              <a:t>消防組織の組織及び任務分担</a:t>
            </a:r>
          </a:p>
          <a:p>
            <a:r>
              <a:rPr lang="ja-JP" altLang="en-US" sz="1000" dirty="0" smtClean="0">
                <a:latin typeface="+mn-ea"/>
              </a:rPr>
              <a:t>　別表３　防火</a:t>
            </a:r>
            <a:r>
              <a:rPr lang="ja-JP" altLang="en-US" sz="1000" dirty="0">
                <a:latin typeface="+mn-ea"/>
              </a:rPr>
              <a:t>管理業務の委託状況等</a:t>
            </a:r>
            <a:r>
              <a:rPr lang="en-US" altLang="ja-JP" sz="1000" dirty="0" smtClean="0">
                <a:latin typeface="+mn-ea"/>
              </a:rPr>
              <a:t>(</a:t>
            </a:r>
            <a:r>
              <a:rPr lang="ja-JP" altLang="en-US" sz="1000" dirty="0" smtClean="0">
                <a:latin typeface="+mn-ea"/>
              </a:rPr>
              <a:t>　有　・　無　</a:t>
            </a:r>
            <a:r>
              <a:rPr lang="en-US" altLang="ja-JP" sz="1000" dirty="0" smtClean="0">
                <a:latin typeface="+mn-ea"/>
              </a:rPr>
              <a:t>)</a:t>
            </a:r>
            <a:endParaRPr lang="en-US" altLang="ja-JP" sz="1000" dirty="0">
              <a:latin typeface="+mn-ea"/>
            </a:endParaRPr>
          </a:p>
          <a:p>
            <a:r>
              <a:rPr lang="ja-JP" altLang="en-US" sz="1000" dirty="0" smtClean="0">
                <a:latin typeface="+mn-ea"/>
              </a:rPr>
              <a:t>　別　図　各階</a:t>
            </a:r>
            <a:r>
              <a:rPr lang="ja-JP" altLang="en-US" sz="1000" dirty="0">
                <a:latin typeface="+mn-ea"/>
              </a:rPr>
              <a:t>平面図</a:t>
            </a:r>
            <a:r>
              <a:rPr lang="en-US" altLang="ja-JP" sz="1000" dirty="0">
                <a:latin typeface="+mn-ea"/>
              </a:rPr>
              <a:t>(※ </a:t>
            </a:r>
            <a:r>
              <a:rPr lang="ja-JP" altLang="en-US" sz="1000" dirty="0">
                <a:latin typeface="+mn-ea"/>
              </a:rPr>
              <a:t>各階平面図に消防用設備等設置場所、避難経路を明記</a:t>
            </a:r>
            <a:r>
              <a:rPr lang="en-US" altLang="ja-JP" sz="1000" dirty="0">
                <a:latin typeface="+mn-ea"/>
              </a:rPr>
              <a:t>)</a:t>
            </a:r>
            <a:endParaRPr lang="ja-JP" altLang="en-US" sz="10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403756"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（毎日点検　例：特定防火対象物（テナントを含む））</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577492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989320"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（月に１～２回点検　例：非特定防火対象物又は共用部）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580134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9230705"/>
              </p:ext>
            </p:extLst>
          </p:nvPr>
        </p:nvGraphicFramePr>
        <p:xfrm>
          <a:off x="183338" y="1061476"/>
          <a:ext cx="6491325" cy="1564081"/>
        </p:xfrm>
        <a:graphic>
          <a:graphicData uri="http://schemas.openxmlformats.org/drawingml/2006/table">
            <a:tbl>
              <a:tblPr firstRow="1" firstCol="1" lastRow="1" lastCol="1" bandRow="1" bandCol="1"/>
              <a:tblGrid>
                <a:gridCol w="383813">
                  <a:extLst>
                    <a:ext uri="{9D8B030D-6E8A-4147-A177-3AD203B41FA5}">
                      <a16:colId xmlns:a16="http://schemas.microsoft.com/office/drawing/2014/main" val="2268773387"/>
                    </a:ext>
                  </a:extLst>
                </a:gridCol>
                <a:gridCol w="1526878">
                  <a:extLst>
                    <a:ext uri="{9D8B030D-6E8A-4147-A177-3AD203B41FA5}">
                      <a16:colId xmlns:a16="http://schemas.microsoft.com/office/drawing/2014/main" val="2980078661"/>
                    </a:ext>
                  </a:extLst>
                </a:gridCol>
                <a:gridCol w="1526878">
                  <a:extLst>
                    <a:ext uri="{9D8B030D-6E8A-4147-A177-3AD203B41FA5}">
                      <a16:colId xmlns:a16="http://schemas.microsoft.com/office/drawing/2014/main" val="386640785"/>
                    </a:ext>
                  </a:extLst>
                </a:gridCol>
                <a:gridCol w="1526878">
                  <a:extLst>
                    <a:ext uri="{9D8B030D-6E8A-4147-A177-3AD203B41FA5}">
                      <a16:colId xmlns:a16="http://schemas.microsoft.com/office/drawing/2014/main" val="2328296557"/>
                    </a:ext>
                  </a:extLst>
                </a:gridCol>
                <a:gridCol w="1526878">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（防火責任者）</a:t>
                      </a:r>
                      <a:endParaRPr lang="ja-JP" sz="10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（火元責任者）</a:t>
                      </a:r>
                      <a:endParaRPr lang="en-US" altLang="ja-JP" sz="10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a:effectLst/>
                          <a:latin typeface="+mn-ea"/>
                          <a:ea typeface="+mn-ea"/>
                          <a:cs typeface="Times New Roman" panose="02020603050405020304" pitchFamily="18" charset="0"/>
                        </a:rPr>
                        <a:t>・関係者へ連絡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ja-JP" sz="10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6" name="Text Box 3"/>
          <p:cNvSpPr txBox="1">
            <a:spLocks noChangeArrowheads="1"/>
          </p:cNvSpPr>
          <p:nvPr/>
        </p:nvSpPr>
        <p:spPr bwMode="auto">
          <a:xfrm>
            <a:off x="2528888" y="286334"/>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7" name="Group 4"/>
          <p:cNvGrpSpPr>
            <a:grpSpLocks/>
          </p:cNvGrpSpPr>
          <p:nvPr/>
        </p:nvGrpSpPr>
        <p:grpSpPr bwMode="auto">
          <a:xfrm>
            <a:off x="1288371" y="721123"/>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169844" y="2687118"/>
            <a:ext cx="6518312" cy="1447392"/>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・従業員が少ない事業所では、任務に支障のない範囲で２つの係を兼務しても構いません。</a:t>
            </a:r>
            <a:endParaRPr kumimoji="0" lang="ja-JP" altLang="ja-JP" sz="1100" b="0" i="0" u="none" strike="noStrike" cap="none" normalizeH="0" baseline="0" dirty="0" smtClean="0">
              <a:ln>
                <a:noFill/>
              </a:ln>
              <a:solidFill>
                <a:schemeClr val="tx1"/>
              </a:solidFill>
              <a:effectLst/>
              <a:latin typeface="+mn-ea"/>
            </a:endParaRPr>
          </a:p>
        </p:txBody>
      </p:sp>
      <p:sp>
        <p:nvSpPr>
          <p:cNvPr id="16"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17" name="Rectangle 13"/>
          <p:cNvSpPr>
            <a:spLocks noChangeArrowheads="1"/>
          </p:cNvSpPr>
          <p:nvPr/>
        </p:nvSpPr>
        <p:spPr bwMode="auto">
          <a:xfrm>
            <a:off x="41276" y="742617"/>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graphicFrame>
        <p:nvGraphicFramePr>
          <p:cNvPr id="19" name="表 18"/>
          <p:cNvGraphicFramePr>
            <a:graphicFrameLocks noGrp="1"/>
          </p:cNvGraphicFramePr>
          <p:nvPr>
            <p:extLst>
              <p:ext uri="{D42A27DB-BD31-4B8C-83A1-F6EECF244321}">
                <p14:modId xmlns:p14="http://schemas.microsoft.com/office/powerpoint/2010/main" val="3101090841"/>
              </p:ext>
            </p:extLst>
          </p:nvPr>
        </p:nvGraphicFramePr>
        <p:xfrm>
          <a:off x="95574" y="4465311"/>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4925636"/>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240737"/>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240737"/>
            <a:ext cx="3429000" cy="261610"/>
          </a:xfrm>
          <a:prstGeom prst="rect">
            <a:avLst/>
          </a:prstGeom>
        </p:spPr>
        <p:txBody>
          <a:bodyPr>
            <a:spAutoFit/>
          </a:bodyPr>
          <a:lstStyle/>
          <a:p>
            <a:r>
              <a:rPr lang="ja-JP" altLang="en-US" sz="1100" b="1" dirty="0">
                <a:latin typeface="+mn-ea"/>
              </a:rPr>
              <a:t>別表３　防火管理業務の委託状況表</a:t>
            </a:r>
          </a:p>
        </p:txBody>
      </p:sp>
      <p:sp>
        <p:nvSpPr>
          <p:cNvPr id="25" name="正方形/長方形 24"/>
          <p:cNvSpPr/>
          <p:nvPr/>
        </p:nvSpPr>
        <p:spPr>
          <a:xfrm>
            <a:off x="0" y="9469291"/>
            <a:ext cx="7006419"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2000071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3177</Words>
  <Application>Microsoft Office PowerPoint</Application>
  <PresentationFormat>A4 210 x 297 mm</PresentationFormat>
  <Paragraphs>942</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2022-10-26T09:07:40Z</dcterms:created>
  <dcterms:modified xsi:type="dcterms:W3CDTF">2024-05-14T07:35:09Z</dcterms:modified>
</cp:coreProperties>
</file>